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to Sans T Chinese Bold" charset="1" panose="020B0800000000000000"/>
      <p:regular r:id="rId15"/>
    </p:embeddedFont>
    <p:embeddedFont>
      <p:font typeface="Noto Sans T Chinese" charset="1" panose="020B0500000000000000"/>
      <p:regular r:id="rId16"/>
    </p:embeddedFont>
    <p:embeddedFont>
      <p:font typeface="Arimo Bold" charset="1" panose="020B0704020202020204"/>
      <p:regular r:id="rId17"/>
    </p:embeddedFont>
    <p:embeddedFont>
      <p:font typeface="Kollektif" charset="1" panose="020B0604020101010102"/>
      <p:regular r:id="rId18"/>
    </p:embeddedFont>
    <p:embeddedFont>
      <p:font typeface="Kollektif Bold" charset="1" panose="020B0604020101010102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C9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55447" y="1066800"/>
            <a:ext cx="12177106" cy="5150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6"/>
              </a:lnSpc>
            </a:pPr>
            <a:r>
              <a:rPr lang="en-US" sz="710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國立中央大學數學系</a:t>
            </a:r>
          </a:p>
          <a:p>
            <a:pPr algn="ctr">
              <a:lnSpc>
                <a:spcPts val="8166"/>
              </a:lnSpc>
            </a:pPr>
            <a:r>
              <a:rPr lang="en-US" sz="710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 高教深耕計畫</a:t>
            </a:r>
          </a:p>
          <a:p>
            <a:pPr algn="ctr">
              <a:lnSpc>
                <a:spcPts val="8166"/>
              </a:lnSpc>
            </a:pPr>
            <a:r>
              <a:rPr lang="en-US" sz="7101" u="sng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Automanic Symbol Detection of PTA chart</a:t>
            </a:r>
          </a:p>
          <a:p>
            <a:pPr algn="ctr">
              <a:lnSpc>
                <a:spcPts val="816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127654" y="8391990"/>
            <a:ext cx="8032692" cy="168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8"/>
              </a:lnSpc>
            </a:pPr>
            <a:r>
              <a:rPr lang="en-US" sz="265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簡報製作： 黃柏睿 (計資三)、陳威志(計資三)</a:t>
            </a:r>
          </a:p>
          <a:p>
            <a:pPr algn="ctr">
              <a:lnSpc>
                <a:spcPts val="3718"/>
              </a:lnSpc>
            </a:pPr>
            <a:r>
              <a:rPr lang="en-US" sz="265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指導教授： 蔡昇甫教授、俞韋亘教授</a:t>
            </a:r>
          </a:p>
          <a:p>
            <a:pPr algn="ctr">
              <a:lnSpc>
                <a:spcPts val="3718"/>
              </a:lnSpc>
            </a:pPr>
            <a:r>
              <a:rPr lang="en-US" sz="265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資料庫提供：王勁傑醫師、戴崧安醫師、翁健翔醫師</a:t>
            </a:r>
          </a:p>
          <a:p>
            <a:pPr algn="l">
              <a:lnSpc>
                <a:spcPts val="231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00764" y="1711591"/>
            <a:ext cx="2860741" cy="2445934"/>
          </a:xfrm>
          <a:custGeom>
            <a:avLst/>
            <a:gdLst/>
            <a:ahLst/>
            <a:cxnLst/>
            <a:rect r="r" b="b" t="t" l="l"/>
            <a:pathLst>
              <a:path h="2445934" w="2860741">
                <a:moveTo>
                  <a:pt x="0" y="0"/>
                </a:moveTo>
                <a:lnTo>
                  <a:pt x="2860741" y="0"/>
                </a:lnTo>
                <a:lnTo>
                  <a:pt x="2860741" y="2445934"/>
                </a:lnTo>
                <a:lnTo>
                  <a:pt x="0" y="244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71462" y="1711591"/>
            <a:ext cx="2587777" cy="2587777"/>
          </a:xfrm>
          <a:custGeom>
            <a:avLst/>
            <a:gdLst/>
            <a:ahLst/>
            <a:cxnLst/>
            <a:rect r="r" b="b" t="t" l="l"/>
            <a:pathLst>
              <a:path h="2587777" w="2587777">
                <a:moveTo>
                  <a:pt x="0" y="0"/>
                </a:moveTo>
                <a:lnTo>
                  <a:pt x="2587776" y="0"/>
                </a:lnTo>
                <a:lnTo>
                  <a:pt x="2587776" y="2587777"/>
                </a:lnTo>
                <a:lnTo>
                  <a:pt x="0" y="2587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5844" y="6122042"/>
            <a:ext cx="4256313" cy="88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223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簡報者:黃柏睿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73092"/>
            <a:ext cx="18288000" cy="2419133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499521"/>
            <a:ext cx="81153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目錄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88061" y="675192"/>
            <a:ext cx="1205454" cy="1205454"/>
          </a:xfrm>
          <a:custGeom>
            <a:avLst/>
            <a:gdLst/>
            <a:ahLst/>
            <a:cxnLst/>
            <a:rect r="r" b="b" t="t" l="l"/>
            <a:pathLst>
              <a:path h="1205454" w="1205454">
                <a:moveTo>
                  <a:pt x="0" y="0"/>
                </a:moveTo>
                <a:lnTo>
                  <a:pt x="1205454" y="0"/>
                </a:lnTo>
                <a:lnTo>
                  <a:pt x="1205454" y="1205454"/>
                </a:lnTo>
                <a:lnTo>
                  <a:pt x="0" y="1205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7731" y="3284549"/>
            <a:ext cx="3965171" cy="4114800"/>
          </a:xfrm>
          <a:custGeom>
            <a:avLst/>
            <a:gdLst/>
            <a:ahLst/>
            <a:cxnLst/>
            <a:rect r="r" b="b" t="t" l="l"/>
            <a:pathLst>
              <a:path h="4114800" w="3965171">
                <a:moveTo>
                  <a:pt x="0" y="0"/>
                </a:moveTo>
                <a:lnTo>
                  <a:pt x="3965171" y="0"/>
                </a:lnTo>
                <a:lnTo>
                  <a:pt x="3965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9104" y="3049281"/>
            <a:ext cx="6024896" cy="358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01080" indent="-550540" lvl="1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問題介紹</a:t>
            </a:r>
          </a:p>
          <a:p>
            <a:pPr algn="l" marL="1101080" indent="-550540" lvl="1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研究方法</a:t>
            </a:r>
          </a:p>
          <a:p>
            <a:pPr algn="l" marL="1101080" indent="-550540" lvl="1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流程圖</a:t>
            </a:r>
          </a:p>
          <a:p>
            <a:pPr algn="l" marL="1101080" indent="-550540" lvl="1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結果展示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35877" y="9619875"/>
            <a:ext cx="22492993" cy="667125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AutoShape 3" id="3"/>
          <p:cNvSpPr/>
          <p:nvPr/>
        </p:nvSpPr>
        <p:spPr>
          <a:xfrm rot="0">
            <a:off x="0" y="2585544"/>
            <a:ext cx="18288000" cy="7034331"/>
          </a:xfrm>
          <a:prstGeom prst="rect">
            <a:avLst/>
          </a:prstGeom>
          <a:solidFill>
            <a:srgbClr val="D6EAD6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81740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問題介紹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0398" y="2714964"/>
            <a:ext cx="16568902" cy="10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純音聽力檢查(Pure Tone Audiometry, PTA)圖表是醫師對耳科病患的一項檢測，我們希望將圖表變成數據的格式，協助醫師進行診斷。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959318" y="3924964"/>
            <a:ext cx="5345355" cy="5575207"/>
          </a:xfrm>
          <a:custGeom>
            <a:avLst/>
            <a:gdLst/>
            <a:ahLst/>
            <a:cxnLst/>
            <a:rect r="r" b="b" t="t" l="l"/>
            <a:pathLst>
              <a:path h="5575207" w="5345355">
                <a:moveTo>
                  <a:pt x="0" y="0"/>
                </a:moveTo>
                <a:lnTo>
                  <a:pt x="5345355" y="0"/>
                </a:lnTo>
                <a:lnTo>
                  <a:pt x="5345355" y="5575207"/>
                </a:lnTo>
                <a:lnTo>
                  <a:pt x="0" y="557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08" t="0" r="-9760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10620" y="3924964"/>
            <a:ext cx="5158669" cy="5575207"/>
          </a:xfrm>
          <a:custGeom>
            <a:avLst/>
            <a:gdLst/>
            <a:ahLst/>
            <a:cxnLst/>
            <a:rect r="r" b="b" t="t" l="l"/>
            <a:pathLst>
              <a:path h="5575207" w="5158669">
                <a:moveTo>
                  <a:pt x="0" y="0"/>
                </a:moveTo>
                <a:lnTo>
                  <a:pt x="5158668" y="0"/>
                </a:lnTo>
                <a:lnTo>
                  <a:pt x="5158668" y="5575207"/>
                </a:lnTo>
                <a:lnTo>
                  <a:pt x="0" y="5575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31996" y="9677025"/>
            <a:ext cx="7141511" cy="47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註： 這兩張圖無對應關係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35877" y="9619875"/>
            <a:ext cx="22492993" cy="667125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AutoShape 3" id="3"/>
          <p:cNvSpPr/>
          <p:nvPr/>
        </p:nvSpPr>
        <p:spPr>
          <a:xfrm rot="0">
            <a:off x="0" y="2585544"/>
            <a:ext cx="18288000" cy="7034331"/>
          </a:xfrm>
          <a:prstGeom prst="rect">
            <a:avLst/>
          </a:prstGeom>
          <a:solidFill>
            <a:srgbClr val="D6EAD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751573" y="6643885"/>
            <a:ext cx="622187" cy="1196514"/>
          </a:xfrm>
          <a:custGeom>
            <a:avLst/>
            <a:gdLst/>
            <a:ahLst/>
            <a:cxnLst/>
            <a:rect r="r" b="b" t="t" l="l"/>
            <a:pathLst>
              <a:path h="1196514" w="622187">
                <a:moveTo>
                  <a:pt x="0" y="0"/>
                </a:moveTo>
                <a:lnTo>
                  <a:pt x="622187" y="0"/>
                </a:lnTo>
                <a:lnTo>
                  <a:pt x="622187" y="1196514"/>
                </a:lnTo>
                <a:lnTo>
                  <a:pt x="0" y="119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49290" y="6726437"/>
            <a:ext cx="598257" cy="1220444"/>
          </a:xfrm>
          <a:custGeom>
            <a:avLst/>
            <a:gdLst/>
            <a:ahLst/>
            <a:cxnLst/>
            <a:rect r="r" b="b" t="t" l="l"/>
            <a:pathLst>
              <a:path h="1220444" w="598257">
                <a:moveTo>
                  <a:pt x="0" y="0"/>
                </a:moveTo>
                <a:lnTo>
                  <a:pt x="598256" y="0"/>
                </a:lnTo>
                <a:lnTo>
                  <a:pt x="598256" y="1220444"/>
                </a:lnTo>
                <a:lnTo>
                  <a:pt x="0" y="122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7965" y="6726437"/>
            <a:ext cx="581605" cy="1187443"/>
          </a:xfrm>
          <a:custGeom>
            <a:avLst/>
            <a:gdLst/>
            <a:ahLst/>
            <a:cxnLst/>
            <a:rect r="r" b="b" t="t" l="l"/>
            <a:pathLst>
              <a:path h="1187443" w="581605">
                <a:moveTo>
                  <a:pt x="0" y="0"/>
                </a:moveTo>
                <a:lnTo>
                  <a:pt x="581604" y="0"/>
                </a:lnTo>
                <a:lnTo>
                  <a:pt x="581604" y="1187443"/>
                </a:lnTo>
                <a:lnTo>
                  <a:pt x="0" y="1187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34038" y="6709936"/>
            <a:ext cx="581605" cy="1187443"/>
          </a:xfrm>
          <a:custGeom>
            <a:avLst/>
            <a:gdLst/>
            <a:ahLst/>
            <a:cxnLst/>
            <a:rect r="r" b="b" t="t" l="l"/>
            <a:pathLst>
              <a:path h="1187443" w="581605">
                <a:moveTo>
                  <a:pt x="0" y="0"/>
                </a:moveTo>
                <a:lnTo>
                  <a:pt x="581604" y="0"/>
                </a:lnTo>
                <a:lnTo>
                  <a:pt x="581604" y="1187443"/>
                </a:lnTo>
                <a:lnTo>
                  <a:pt x="0" y="1187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1573" y="4978271"/>
            <a:ext cx="1196514" cy="1196514"/>
          </a:xfrm>
          <a:custGeom>
            <a:avLst/>
            <a:gdLst/>
            <a:ahLst/>
            <a:cxnLst/>
            <a:rect r="r" b="b" t="t" l="l"/>
            <a:pathLst>
              <a:path h="1196514" w="1196514">
                <a:moveTo>
                  <a:pt x="0" y="0"/>
                </a:moveTo>
                <a:lnTo>
                  <a:pt x="1196514" y="0"/>
                </a:lnTo>
                <a:lnTo>
                  <a:pt x="1196514" y="1196514"/>
                </a:lnTo>
                <a:lnTo>
                  <a:pt x="0" y="119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33667" y="4978271"/>
            <a:ext cx="1196514" cy="1196514"/>
          </a:xfrm>
          <a:custGeom>
            <a:avLst/>
            <a:gdLst/>
            <a:ahLst/>
            <a:cxnLst/>
            <a:rect r="r" b="b" t="t" l="l"/>
            <a:pathLst>
              <a:path h="1196514" w="1196514">
                <a:moveTo>
                  <a:pt x="0" y="0"/>
                </a:moveTo>
                <a:lnTo>
                  <a:pt x="1196514" y="0"/>
                </a:lnTo>
                <a:lnTo>
                  <a:pt x="1196514" y="1196514"/>
                </a:lnTo>
                <a:lnTo>
                  <a:pt x="0" y="1196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94278" y="4978271"/>
            <a:ext cx="1196514" cy="1196514"/>
          </a:xfrm>
          <a:custGeom>
            <a:avLst/>
            <a:gdLst/>
            <a:ahLst/>
            <a:cxnLst/>
            <a:rect r="r" b="b" t="t" l="l"/>
            <a:pathLst>
              <a:path h="1196514" w="1196514">
                <a:moveTo>
                  <a:pt x="0" y="0"/>
                </a:moveTo>
                <a:lnTo>
                  <a:pt x="1196514" y="0"/>
                </a:lnTo>
                <a:lnTo>
                  <a:pt x="1196514" y="1196514"/>
                </a:lnTo>
                <a:lnTo>
                  <a:pt x="0" y="11965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73056" y="4978271"/>
            <a:ext cx="1196514" cy="1196514"/>
          </a:xfrm>
          <a:custGeom>
            <a:avLst/>
            <a:gdLst/>
            <a:ahLst/>
            <a:cxnLst/>
            <a:rect r="r" b="b" t="t" l="l"/>
            <a:pathLst>
              <a:path h="1196514" w="1196514">
                <a:moveTo>
                  <a:pt x="0" y="0"/>
                </a:moveTo>
                <a:lnTo>
                  <a:pt x="1196513" y="0"/>
                </a:lnTo>
                <a:lnTo>
                  <a:pt x="1196513" y="1196514"/>
                </a:lnTo>
                <a:lnTo>
                  <a:pt x="0" y="11965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645695">
            <a:off x="7777669" y="4746849"/>
            <a:ext cx="1699587" cy="3212277"/>
          </a:xfrm>
          <a:custGeom>
            <a:avLst/>
            <a:gdLst/>
            <a:ahLst/>
            <a:cxnLst/>
            <a:rect r="r" b="b" t="t" l="l"/>
            <a:pathLst>
              <a:path h="3212277" w="1699587">
                <a:moveTo>
                  <a:pt x="0" y="0"/>
                </a:moveTo>
                <a:lnTo>
                  <a:pt x="1699587" y="0"/>
                </a:lnTo>
                <a:lnTo>
                  <a:pt x="1699587" y="3212277"/>
                </a:lnTo>
                <a:lnTo>
                  <a:pt x="0" y="32122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75408" y="43889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019175"/>
            <a:ext cx="81740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研究方法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56457" y="9858659"/>
            <a:ext cx="7731543" cy="42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366">
                <a:solidFill>
                  <a:srgbClr val="301906"/>
                </a:solidFill>
                <a:latin typeface="Kollektif"/>
                <a:ea typeface="Kollektif"/>
                <a:cs typeface="Kollektif"/>
                <a:sym typeface="Kollektif"/>
              </a:rPr>
              <a:t>https://www.youtube.com/watch?v=uRGJc1692io&amp;t=132s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34038" y="3879953"/>
            <a:ext cx="231350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觀察圖表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2997" y="3092108"/>
            <a:ext cx="1199621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歸納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31660" y="5116249"/>
            <a:ext cx="588303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C6191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05863" y="5116249"/>
            <a:ext cx="588303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512AC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藍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85356" y="7145074"/>
            <a:ext cx="1220701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全形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59559" y="7145074"/>
            <a:ext cx="1220701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半形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35877" y="9619875"/>
            <a:ext cx="22492993" cy="667125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AutoShape 3" id="3"/>
          <p:cNvSpPr/>
          <p:nvPr/>
        </p:nvSpPr>
        <p:spPr>
          <a:xfrm rot="0">
            <a:off x="0" y="2585544"/>
            <a:ext cx="18288000" cy="7034331"/>
          </a:xfrm>
          <a:prstGeom prst="rect">
            <a:avLst/>
          </a:prstGeom>
          <a:solidFill>
            <a:srgbClr val="D6EAD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4412639" y="3506189"/>
            <a:ext cx="9462722" cy="5322781"/>
          </a:xfrm>
          <a:custGeom>
            <a:avLst/>
            <a:gdLst/>
            <a:ahLst/>
            <a:cxnLst/>
            <a:rect r="r" b="b" t="t" l="l"/>
            <a:pathLst>
              <a:path h="5322781" w="9462722">
                <a:moveTo>
                  <a:pt x="0" y="0"/>
                </a:moveTo>
                <a:lnTo>
                  <a:pt x="9462722" y="0"/>
                </a:lnTo>
                <a:lnTo>
                  <a:pt x="9462722" y="5322781"/>
                </a:lnTo>
                <a:lnTo>
                  <a:pt x="0" y="5322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81740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研究方法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00910" y="9858659"/>
            <a:ext cx="9587090" cy="42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366">
                <a:solidFill>
                  <a:srgbClr val="301906"/>
                </a:solidFill>
                <a:latin typeface="Kollektif"/>
                <a:ea typeface="Kollektif"/>
                <a:cs typeface="Kollektif"/>
                <a:sym typeface="Kollektif"/>
              </a:rPr>
              <a:t>https://www.4gamers.com.tw/news/detail/63209/steam-perfect-poses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57317"/>
            <a:ext cx="1391082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日本綜藝節目的關卡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35877" y="9619875"/>
            <a:ext cx="22492993" cy="667125"/>
          </a:xfrm>
          <a:prstGeom prst="rect">
            <a:avLst/>
          </a:prstGeom>
          <a:solidFill>
            <a:srgbClr val="7C987C"/>
          </a:solidFill>
        </p:spPr>
      </p:sp>
      <p:sp>
        <p:nvSpPr>
          <p:cNvPr name="AutoShape 3" id="3"/>
          <p:cNvSpPr/>
          <p:nvPr/>
        </p:nvSpPr>
        <p:spPr>
          <a:xfrm rot="0">
            <a:off x="0" y="2585544"/>
            <a:ext cx="18288000" cy="7034331"/>
          </a:xfrm>
          <a:prstGeom prst="rect">
            <a:avLst/>
          </a:prstGeom>
          <a:solidFill>
            <a:srgbClr val="D6EAD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604293" y="5886107"/>
            <a:ext cx="11364885" cy="247961"/>
          </a:xfrm>
          <a:custGeom>
            <a:avLst/>
            <a:gdLst/>
            <a:ahLst/>
            <a:cxnLst/>
            <a:rect r="r" b="b" t="t" l="l"/>
            <a:pathLst>
              <a:path h="247961" w="11364885">
                <a:moveTo>
                  <a:pt x="0" y="0"/>
                </a:moveTo>
                <a:lnTo>
                  <a:pt x="11364885" y="0"/>
                </a:lnTo>
                <a:lnTo>
                  <a:pt x="11364885" y="247961"/>
                </a:lnTo>
                <a:lnTo>
                  <a:pt x="0" y="247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0323">
            <a:off x="12153080" y="5043246"/>
            <a:ext cx="1828615" cy="2181644"/>
          </a:xfrm>
          <a:custGeom>
            <a:avLst/>
            <a:gdLst/>
            <a:ahLst/>
            <a:cxnLst/>
            <a:rect r="r" b="b" t="t" l="l"/>
            <a:pathLst>
              <a:path h="2181644" w="1828615">
                <a:moveTo>
                  <a:pt x="0" y="0"/>
                </a:moveTo>
                <a:lnTo>
                  <a:pt x="1828614" y="0"/>
                </a:lnTo>
                <a:lnTo>
                  <a:pt x="1828614" y="2181644"/>
                </a:lnTo>
                <a:lnTo>
                  <a:pt x="0" y="2181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81740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研究方法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089" y="4910984"/>
            <a:ext cx="9297292" cy="742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6"/>
              </a:lnSpc>
              <a:spcBef>
                <a:spcPct val="0"/>
              </a:spcBef>
            </a:pPr>
            <a:r>
              <a:rPr lang="en-US" sz="488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截圖跟樣本都不是白色的像素數量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9081" y="6362668"/>
            <a:ext cx="7315308" cy="72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截圖上不是白色的像素數量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03742" y="5040581"/>
            <a:ext cx="2755558" cy="168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00"/>
              </a:lnSpc>
              <a:spcBef>
                <a:spcPct val="0"/>
              </a:spcBef>
            </a:pPr>
            <a:r>
              <a:rPr lang="en-US" sz="11167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0.85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604" y="3520442"/>
            <a:ext cx="1643279" cy="96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當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5545" y="8339347"/>
            <a:ext cx="15424715" cy="84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發生的時候，我們就說偵測區域有目標圖形存在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747353" y="261500"/>
            <a:ext cx="6851531" cy="3853986"/>
          </a:xfrm>
          <a:custGeom>
            <a:avLst/>
            <a:gdLst/>
            <a:ahLst/>
            <a:cxnLst/>
            <a:rect r="r" b="b" t="t" l="l"/>
            <a:pathLst>
              <a:path h="3853986" w="6851531">
                <a:moveTo>
                  <a:pt x="0" y="0"/>
                </a:moveTo>
                <a:lnTo>
                  <a:pt x="6851532" y="0"/>
                </a:lnTo>
                <a:lnTo>
                  <a:pt x="6851532" y="3853986"/>
                </a:lnTo>
                <a:lnTo>
                  <a:pt x="0" y="3853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873943">
            <a:off x="14587078" y="1140981"/>
            <a:ext cx="248813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←截圖</a:t>
            </a:r>
          </a:p>
        </p:txBody>
      </p:sp>
      <p:sp>
        <p:nvSpPr>
          <p:cNvPr name="TextBox 14" id="14"/>
          <p:cNvSpPr txBox="true"/>
          <p:nvPr/>
        </p:nvSpPr>
        <p:spPr>
          <a:xfrm rot="877044">
            <a:off x="9730177" y="918636"/>
            <a:ext cx="2613894" cy="96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樣本→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97044" y="6734116"/>
            <a:ext cx="1656861" cy="41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（經驗）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3198" y="389184"/>
            <a:ext cx="817405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流程圖</a:t>
            </a:r>
          </a:p>
        </p:txBody>
      </p:sp>
      <p:sp>
        <p:nvSpPr>
          <p:cNvPr name="AutoShape 3" id="3"/>
          <p:cNvSpPr/>
          <p:nvPr/>
        </p:nvSpPr>
        <p:spPr>
          <a:xfrm>
            <a:off x="3244121" y="6571919"/>
            <a:ext cx="0" cy="644593"/>
          </a:xfrm>
          <a:prstGeom prst="line">
            <a:avLst/>
          </a:prstGeom>
          <a:ln cap="rnd" w="38100">
            <a:solidFill>
              <a:srgbClr val="30190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>
            <a:off x="9068636" y="6571919"/>
            <a:ext cx="0" cy="644593"/>
          </a:xfrm>
          <a:prstGeom prst="line">
            <a:avLst/>
          </a:prstGeom>
          <a:ln cap="rnd" w="38100">
            <a:solidFill>
              <a:srgbClr val="30190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>
            <a:off x="14852211" y="6571919"/>
            <a:ext cx="0" cy="644593"/>
          </a:xfrm>
          <a:prstGeom prst="line">
            <a:avLst/>
          </a:prstGeom>
          <a:ln cap="rnd" w="38100">
            <a:solidFill>
              <a:srgbClr val="301906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>
            <a:off x="6127892" y="4105377"/>
            <a:ext cx="0" cy="644593"/>
          </a:xfrm>
          <a:prstGeom prst="line">
            <a:avLst/>
          </a:prstGeom>
          <a:ln cap="rnd" w="38100">
            <a:solidFill>
              <a:srgbClr val="301906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942327" y="4105377"/>
            <a:ext cx="0" cy="644593"/>
          </a:xfrm>
          <a:prstGeom prst="line">
            <a:avLst/>
          </a:prstGeom>
          <a:ln cap="rnd" w="38100">
            <a:solidFill>
              <a:srgbClr val="301906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3908758" y="5708172"/>
            <a:ext cx="10014769" cy="0"/>
          </a:xfrm>
          <a:prstGeom prst="line">
            <a:avLst/>
          </a:prstGeom>
          <a:ln cap="rnd" w="38100">
            <a:solidFill>
              <a:srgbClr val="30190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150807" y="4587798"/>
            <a:ext cx="2155869" cy="2155869"/>
            <a:chOff x="0" y="0"/>
            <a:chExt cx="495300" cy="4953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5D6C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965238" y="4604774"/>
            <a:ext cx="2155869" cy="2155869"/>
            <a:chOff x="0" y="0"/>
            <a:chExt cx="495300" cy="495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D1938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049957" y="4587798"/>
            <a:ext cx="2155869" cy="2155869"/>
            <a:chOff x="0" y="0"/>
            <a:chExt cx="495300" cy="4953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DBCA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849662" y="4604774"/>
            <a:ext cx="2155869" cy="2155869"/>
            <a:chOff x="0" y="0"/>
            <a:chExt cx="495300" cy="4953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E4745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748813" y="4604774"/>
            <a:ext cx="2155869" cy="2155869"/>
            <a:chOff x="0" y="0"/>
            <a:chExt cx="495300" cy="4953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5300" cy="495300"/>
            </a:xfrm>
            <a:custGeom>
              <a:avLst/>
              <a:gdLst/>
              <a:ahLst/>
              <a:cxnLst/>
              <a:rect r="r" b="b" t="t" l="l"/>
              <a:pathLst>
                <a:path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C83E2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8100" y="3810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693811" y="7387003"/>
            <a:ext cx="3100619" cy="56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4"/>
              </a:lnSpc>
              <a:spcBef>
                <a:spcPct val="0"/>
              </a:spcBef>
            </a:pPr>
            <a:r>
              <a:rPr lang="en-US" sz="3684" spc="184">
                <a:solidFill>
                  <a:srgbClr val="3019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區分藍和紅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49433" y="5259672"/>
            <a:ext cx="1290715" cy="82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6"/>
              </a:lnSpc>
              <a:spcBef>
                <a:spcPct val="0"/>
              </a:spcBef>
            </a:pPr>
            <a:r>
              <a:rPr lang="en-US" sz="4979" u="none">
                <a:solidFill>
                  <a:srgbClr val="B88B7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97815" y="5298369"/>
            <a:ext cx="1290715" cy="82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6"/>
              </a:lnSpc>
              <a:spcBef>
                <a:spcPct val="0"/>
              </a:spcBef>
            </a:pPr>
            <a:r>
              <a:rPr lang="en-US" sz="4979" u="none">
                <a:solidFill>
                  <a:srgbClr val="B67F7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82534" y="5298369"/>
            <a:ext cx="1290715" cy="82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6"/>
              </a:lnSpc>
              <a:spcBef>
                <a:spcPct val="0"/>
              </a:spcBef>
            </a:pPr>
            <a:r>
              <a:rPr lang="en-US" sz="4979" u="none">
                <a:solidFill>
                  <a:srgbClr val="C87A6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71506" y="5298369"/>
            <a:ext cx="1290715" cy="82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6"/>
              </a:lnSpc>
              <a:spcBef>
                <a:spcPct val="0"/>
              </a:spcBef>
            </a:pPr>
            <a:r>
              <a:rPr lang="en-US" sz="4979" u="none">
                <a:solidFill>
                  <a:srgbClr val="E4745C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81390" y="5298369"/>
            <a:ext cx="1290715" cy="82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6"/>
              </a:lnSpc>
              <a:spcBef>
                <a:spcPct val="0"/>
              </a:spcBef>
            </a:pPr>
            <a:r>
              <a:rPr lang="en-US" sz="4979" u="none">
                <a:solidFill>
                  <a:srgbClr val="C83E2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83481" y="3424963"/>
            <a:ext cx="4088822" cy="56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4"/>
              </a:lnSpc>
              <a:spcBef>
                <a:spcPct val="0"/>
              </a:spcBef>
            </a:pPr>
            <a:r>
              <a:rPr lang="en-US" sz="3684" spc="184">
                <a:solidFill>
                  <a:srgbClr val="3019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依座標點尋找圖形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89517" y="7349995"/>
            <a:ext cx="3307312" cy="56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4"/>
              </a:lnSpc>
              <a:spcBef>
                <a:spcPct val="0"/>
              </a:spcBef>
            </a:pPr>
            <a:r>
              <a:rPr lang="en-US" sz="3684" spc="184">
                <a:solidFill>
                  <a:srgbClr val="3019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圖形偵測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42149" y="3424963"/>
            <a:ext cx="3949428" cy="56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4"/>
              </a:lnSpc>
              <a:spcBef>
                <a:spcPct val="0"/>
              </a:spcBef>
            </a:pPr>
            <a:r>
              <a:rPr lang="en-US" sz="3684" spc="184">
                <a:solidFill>
                  <a:srgbClr val="3019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特殊圖形偵測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59306" y="7349995"/>
            <a:ext cx="3534883" cy="56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4"/>
              </a:lnSpc>
              <a:spcBef>
                <a:spcPct val="0"/>
              </a:spcBef>
            </a:pPr>
            <a:r>
              <a:rPr lang="en-US" sz="3684" spc="184">
                <a:solidFill>
                  <a:srgbClr val="30190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輸出檔案</a:t>
            </a:r>
          </a:p>
        </p:txBody>
      </p:sp>
      <p:sp>
        <p:nvSpPr>
          <p:cNvPr name="AutoShape 34" id="34"/>
          <p:cNvSpPr/>
          <p:nvPr/>
        </p:nvSpPr>
        <p:spPr>
          <a:xfrm rot="0">
            <a:off x="-1635877" y="9619875"/>
            <a:ext cx="22492993" cy="667125"/>
          </a:xfrm>
          <a:prstGeom prst="rect">
            <a:avLst/>
          </a:prstGeom>
          <a:solidFill>
            <a:srgbClr val="7C987C"/>
          </a:solid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365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9449" y="4448175"/>
            <a:ext cx="1236910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DEMO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652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9449" y="4448175"/>
            <a:ext cx="1236910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謝謝聆聽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DAGLq4inOlw</dc:identifier>
  <dcterms:modified xsi:type="dcterms:W3CDTF">2011-08-01T06:04:30Z</dcterms:modified>
  <cp:revision>1</cp:revision>
  <dc:title>高教深耕10min</dc:title>
</cp:coreProperties>
</file>